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20"/>
  </p:notesMasterIdLst>
  <p:sldIdLst>
    <p:sldId id="256" r:id="rId3"/>
    <p:sldId id="257" r:id="rId4"/>
    <p:sldId id="259" r:id="rId5"/>
    <p:sldId id="260" r:id="rId6"/>
    <p:sldId id="264" r:id="rId7"/>
    <p:sldId id="261" r:id="rId8"/>
    <p:sldId id="268" r:id="rId9"/>
    <p:sldId id="280" r:id="rId10"/>
    <p:sldId id="269" r:id="rId11"/>
    <p:sldId id="270" r:id="rId12"/>
    <p:sldId id="262" r:id="rId13"/>
    <p:sldId id="272" r:id="rId14"/>
    <p:sldId id="273" r:id="rId15"/>
    <p:sldId id="263" r:id="rId16"/>
    <p:sldId id="275" r:id="rId17"/>
    <p:sldId id="277" r:id="rId18"/>
    <p:sldId id="279"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3B227E-4D5C-4470-803A-B2730D671F41}" v="14" dt="2022-10-27T11:59:08.2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04"/>
    <p:restoredTop sz="75489" autoAdjust="0"/>
  </p:normalViewPr>
  <p:slideViewPr>
    <p:cSldViewPr snapToGrid="0" snapToObjects="1">
      <p:cViewPr varScale="1">
        <p:scale>
          <a:sx n="50" d="100"/>
          <a:sy n="50" d="100"/>
        </p:scale>
        <p:origin x="1408" y="-8"/>
      </p:cViewPr>
      <p:guideLst>
        <p:guide orient="horz" pos="2160"/>
        <p:guide pos="384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 van der Weijden" userId="d5a97714-595f-41f7-a457-b8fe7f3b0d31" providerId="ADAL" clId="{803B227E-4D5C-4470-803A-B2730D671F41}"/>
    <pc:docChg chg="undo redo custSel addSld delSld modSld">
      <pc:chgData name="Emil van der Weijden" userId="d5a97714-595f-41f7-a457-b8fe7f3b0d31" providerId="ADAL" clId="{803B227E-4D5C-4470-803A-B2730D671F41}" dt="2022-10-27T11:59:08.238" v="293" actId="1076"/>
      <pc:docMkLst>
        <pc:docMk/>
      </pc:docMkLst>
      <pc:sldChg chg="modSp mod">
        <pc:chgData name="Emil van der Weijden" userId="d5a97714-595f-41f7-a457-b8fe7f3b0d31" providerId="ADAL" clId="{803B227E-4D5C-4470-803A-B2730D671F41}" dt="2022-10-27T11:57:45.394" v="260" actId="313"/>
        <pc:sldMkLst>
          <pc:docMk/>
          <pc:sldMk cId="839354057" sldId="257"/>
        </pc:sldMkLst>
        <pc:spChg chg="mod">
          <ac:chgData name="Emil van der Weijden" userId="d5a97714-595f-41f7-a457-b8fe7f3b0d31" providerId="ADAL" clId="{803B227E-4D5C-4470-803A-B2730D671F41}" dt="2022-10-27T11:57:45.394" v="260" actId="313"/>
          <ac:spMkLst>
            <pc:docMk/>
            <pc:sldMk cId="839354057" sldId="257"/>
            <ac:spMk id="3" creationId="{00000000-0000-0000-0000-000000000000}"/>
          </ac:spMkLst>
        </pc:spChg>
      </pc:sldChg>
      <pc:sldChg chg="modSp mod">
        <pc:chgData name="Emil van der Weijden" userId="d5a97714-595f-41f7-a457-b8fe7f3b0d31" providerId="ADAL" clId="{803B227E-4D5C-4470-803A-B2730D671F41}" dt="2022-10-27T11:50:07.592" v="10" actId="20577"/>
        <pc:sldMkLst>
          <pc:docMk/>
          <pc:sldMk cId="3114626212" sldId="260"/>
        </pc:sldMkLst>
        <pc:spChg chg="mod">
          <ac:chgData name="Emil van der Weijden" userId="d5a97714-595f-41f7-a457-b8fe7f3b0d31" providerId="ADAL" clId="{803B227E-4D5C-4470-803A-B2730D671F41}" dt="2022-10-27T11:50:07.592" v="10" actId="20577"/>
          <ac:spMkLst>
            <pc:docMk/>
            <pc:sldMk cId="3114626212" sldId="260"/>
            <ac:spMk id="2" creationId="{00000000-0000-0000-0000-000000000000}"/>
          </ac:spMkLst>
        </pc:spChg>
      </pc:sldChg>
      <pc:sldChg chg="modSp mod">
        <pc:chgData name="Emil van der Weijden" userId="d5a97714-595f-41f7-a457-b8fe7f3b0d31" providerId="ADAL" clId="{803B227E-4D5C-4470-803A-B2730D671F41}" dt="2022-10-27T11:50:16.119" v="15" actId="20577"/>
        <pc:sldMkLst>
          <pc:docMk/>
          <pc:sldMk cId="3209000420" sldId="264"/>
        </pc:sldMkLst>
        <pc:spChg chg="mod">
          <ac:chgData name="Emil van der Weijden" userId="d5a97714-595f-41f7-a457-b8fe7f3b0d31" providerId="ADAL" clId="{803B227E-4D5C-4470-803A-B2730D671F41}" dt="2022-10-27T11:50:16.119" v="15" actId="20577"/>
          <ac:spMkLst>
            <pc:docMk/>
            <pc:sldMk cId="3209000420" sldId="264"/>
            <ac:spMk id="2" creationId="{00000000-0000-0000-0000-000000000000}"/>
          </ac:spMkLst>
        </pc:spChg>
        <pc:spChg chg="mod">
          <ac:chgData name="Emil van der Weijden" userId="d5a97714-595f-41f7-a457-b8fe7f3b0d31" providerId="ADAL" clId="{803B227E-4D5C-4470-803A-B2730D671F41}" dt="2022-10-27T11:49:22.200" v="6" actId="20577"/>
          <ac:spMkLst>
            <pc:docMk/>
            <pc:sldMk cId="3209000420" sldId="264"/>
            <ac:spMk id="3" creationId="{00000000-0000-0000-0000-000000000000}"/>
          </ac:spMkLst>
        </pc:spChg>
      </pc:sldChg>
      <pc:sldChg chg="addSp delSp modSp mod modAnim modNotesTx">
        <pc:chgData name="Emil van der Weijden" userId="d5a97714-595f-41f7-a457-b8fe7f3b0d31" providerId="ADAL" clId="{803B227E-4D5C-4470-803A-B2730D671F41}" dt="2022-10-27T11:59:03.155" v="292" actId="20577"/>
        <pc:sldMkLst>
          <pc:docMk/>
          <pc:sldMk cId="1631705942" sldId="268"/>
        </pc:sldMkLst>
        <pc:spChg chg="mod">
          <ac:chgData name="Emil van der Weijden" userId="d5a97714-595f-41f7-a457-b8fe7f3b0d31" providerId="ADAL" clId="{803B227E-4D5C-4470-803A-B2730D671F41}" dt="2022-10-27T11:59:03.155" v="292" actId="20577"/>
          <ac:spMkLst>
            <pc:docMk/>
            <pc:sldMk cId="1631705942" sldId="268"/>
            <ac:spMk id="3" creationId="{00000000-0000-0000-0000-000000000000}"/>
          </ac:spMkLst>
        </pc:spChg>
        <pc:picChg chg="add del mod">
          <ac:chgData name="Emil van der Weijden" userId="d5a97714-595f-41f7-a457-b8fe7f3b0d31" providerId="ADAL" clId="{803B227E-4D5C-4470-803A-B2730D671F41}" dt="2022-10-27T11:53:23.822" v="29" actId="21"/>
          <ac:picMkLst>
            <pc:docMk/>
            <pc:sldMk cId="1631705942" sldId="268"/>
            <ac:picMk id="6" creationId="{4E6A910F-7831-7A12-BADD-18871544A7DE}"/>
          </ac:picMkLst>
        </pc:picChg>
        <pc:picChg chg="add del mod">
          <ac:chgData name="Emil van der Weijden" userId="d5a97714-595f-41f7-a457-b8fe7f3b0d31" providerId="ADAL" clId="{803B227E-4D5C-4470-803A-B2730D671F41}" dt="2022-10-27T11:51:33.730" v="24" actId="21"/>
          <ac:picMkLst>
            <pc:docMk/>
            <pc:sldMk cId="1631705942" sldId="268"/>
            <ac:picMk id="7" creationId="{00000000-0000-0000-0000-000000000000}"/>
          </ac:picMkLst>
        </pc:picChg>
      </pc:sldChg>
      <pc:sldChg chg="modSp mod">
        <pc:chgData name="Emil van der Weijden" userId="d5a97714-595f-41f7-a457-b8fe7f3b0d31" providerId="ADAL" clId="{803B227E-4D5C-4470-803A-B2730D671F41}" dt="2022-10-27T11:54:22.171" v="36" actId="20577"/>
        <pc:sldMkLst>
          <pc:docMk/>
          <pc:sldMk cId="3399423694" sldId="270"/>
        </pc:sldMkLst>
        <pc:spChg chg="mod">
          <ac:chgData name="Emil van der Weijden" userId="d5a97714-595f-41f7-a457-b8fe7f3b0d31" providerId="ADAL" clId="{803B227E-4D5C-4470-803A-B2730D671F41}" dt="2022-10-27T11:54:22.171" v="36" actId="20577"/>
          <ac:spMkLst>
            <pc:docMk/>
            <pc:sldMk cId="3399423694" sldId="270"/>
            <ac:spMk id="3" creationId="{00000000-0000-0000-0000-000000000000}"/>
          </ac:spMkLst>
        </pc:spChg>
      </pc:sldChg>
      <pc:sldChg chg="addSp delSp modSp add mod delAnim">
        <pc:chgData name="Emil van der Weijden" userId="d5a97714-595f-41f7-a457-b8fe7f3b0d31" providerId="ADAL" clId="{803B227E-4D5C-4470-803A-B2730D671F41}" dt="2022-10-27T11:59:08.238" v="293" actId="1076"/>
        <pc:sldMkLst>
          <pc:docMk/>
          <pc:sldMk cId="1174458399" sldId="280"/>
        </pc:sldMkLst>
        <pc:spChg chg="del">
          <ac:chgData name="Emil van der Weijden" userId="d5a97714-595f-41f7-a457-b8fe7f3b0d31" providerId="ADAL" clId="{803B227E-4D5C-4470-803A-B2730D671F41}" dt="2022-10-27T11:53:07.141" v="27" actId="21"/>
          <ac:spMkLst>
            <pc:docMk/>
            <pc:sldMk cId="1174458399" sldId="280"/>
            <ac:spMk id="3" creationId="{00000000-0000-0000-0000-000000000000}"/>
          </ac:spMkLst>
        </pc:spChg>
        <pc:spChg chg="add mod">
          <ac:chgData name="Emil van der Weijden" userId="d5a97714-595f-41f7-a457-b8fe7f3b0d31" providerId="ADAL" clId="{803B227E-4D5C-4470-803A-B2730D671F41}" dt="2022-10-27T11:58:57.610" v="288" actId="20577"/>
          <ac:spMkLst>
            <pc:docMk/>
            <pc:sldMk cId="1174458399" sldId="280"/>
            <ac:spMk id="8" creationId="{8B3FFA8F-5683-1208-AFD5-A9E822CAC124}"/>
          </ac:spMkLst>
        </pc:spChg>
        <pc:picChg chg="mod">
          <ac:chgData name="Emil van der Weijden" userId="d5a97714-595f-41f7-a457-b8fe7f3b0d31" providerId="ADAL" clId="{803B227E-4D5C-4470-803A-B2730D671F41}" dt="2022-10-27T11:59:08.238" v="293" actId="1076"/>
          <ac:picMkLst>
            <pc:docMk/>
            <pc:sldMk cId="1174458399" sldId="280"/>
            <ac:picMk id="6" creationId="{4E6A910F-7831-7A12-BADD-18871544A7DE}"/>
          </ac:picMkLst>
        </pc:picChg>
      </pc:sldChg>
      <pc:sldChg chg="addSp delSp modSp add del mod addAnim delAnim">
        <pc:chgData name="Emil van der Weijden" userId="d5a97714-595f-41f7-a457-b8fe7f3b0d31" providerId="ADAL" clId="{803B227E-4D5C-4470-803A-B2730D671F41}" dt="2022-10-27T11:51:28.898" v="22" actId="2890"/>
        <pc:sldMkLst>
          <pc:docMk/>
          <pc:sldMk cId="3911177511" sldId="280"/>
        </pc:sldMkLst>
        <pc:spChg chg="add del">
          <ac:chgData name="Emil van der Weijden" userId="d5a97714-595f-41f7-a457-b8fe7f3b0d31" providerId="ADAL" clId="{803B227E-4D5C-4470-803A-B2730D671F41}" dt="2022-10-27T11:51:27.931" v="21" actId="21"/>
          <ac:spMkLst>
            <pc:docMk/>
            <pc:sldMk cId="3911177511" sldId="280"/>
            <ac:spMk id="3" creationId="{00000000-0000-0000-0000-000000000000}"/>
          </ac:spMkLst>
        </pc:spChg>
        <pc:spChg chg="add del mod">
          <ac:chgData name="Emil van der Weijden" userId="d5a97714-595f-41f7-a457-b8fe7f3b0d31" providerId="ADAL" clId="{803B227E-4D5C-4470-803A-B2730D671F41}" dt="2022-10-27T11:51:27.931" v="21" actId="21"/>
          <ac:spMkLst>
            <pc:docMk/>
            <pc:sldMk cId="3911177511" sldId="280"/>
            <ac:spMk id="7" creationId="{43FDA393-06C6-3013-E66C-BB03B434466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27-10-2022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a:t>
            </a:fld>
            <a:endParaRPr lang="nl-NL"/>
          </a:p>
        </p:txBody>
      </p:sp>
    </p:spTree>
    <p:extLst>
      <p:ext uri="{BB962C8B-B14F-4D97-AF65-F5344CB8AC3E}">
        <p14:creationId xmlns:p14="http://schemas.microsoft.com/office/powerpoint/2010/main" val="3785675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10</a:t>
            </a:fld>
            <a:endParaRPr lang="nl-NL"/>
          </a:p>
        </p:txBody>
      </p:sp>
    </p:spTree>
    <p:extLst>
      <p:ext uri="{BB962C8B-B14F-4D97-AF65-F5344CB8AC3E}">
        <p14:creationId xmlns:p14="http://schemas.microsoft.com/office/powerpoint/2010/main" val="2123925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11</a:t>
            </a:fld>
            <a:endParaRPr lang="nl-NL"/>
          </a:p>
        </p:txBody>
      </p:sp>
    </p:spTree>
    <p:extLst>
      <p:ext uri="{BB962C8B-B14F-4D97-AF65-F5344CB8AC3E}">
        <p14:creationId xmlns:p14="http://schemas.microsoft.com/office/powerpoint/2010/main" val="2226303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12</a:t>
            </a:fld>
            <a:endParaRPr lang="nl-NL"/>
          </a:p>
        </p:txBody>
      </p:sp>
    </p:spTree>
    <p:extLst>
      <p:ext uri="{BB962C8B-B14F-4D97-AF65-F5344CB8AC3E}">
        <p14:creationId xmlns:p14="http://schemas.microsoft.com/office/powerpoint/2010/main" val="3389150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13</a:t>
            </a:fld>
            <a:endParaRPr lang="nl-NL"/>
          </a:p>
        </p:txBody>
      </p:sp>
    </p:spTree>
    <p:extLst>
      <p:ext uri="{BB962C8B-B14F-4D97-AF65-F5344CB8AC3E}">
        <p14:creationId xmlns:p14="http://schemas.microsoft.com/office/powerpoint/2010/main" val="348285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Antwoord a is juist</a:t>
            </a:r>
          </a:p>
          <a:p>
            <a:r>
              <a:rPr lang="nl-NL" dirty="0"/>
              <a:t>Voorwaardelijke prikkels die op elkaar lijken, bijvoorbeeld belletjes van verschillende toonhoogtes,</a:t>
            </a:r>
            <a:r>
              <a:rPr lang="nl-NL" baseline="0" dirty="0"/>
              <a:t> kunnen snel dezelfde betekenis krijgen. </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14</a:t>
            </a:fld>
            <a:endParaRPr lang="nl-NL"/>
          </a:p>
        </p:txBody>
      </p:sp>
    </p:spTree>
    <p:extLst>
      <p:ext uri="{BB962C8B-B14F-4D97-AF65-F5344CB8AC3E}">
        <p14:creationId xmlns:p14="http://schemas.microsoft.com/office/powerpoint/2010/main" val="3066559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Antwoord d is juist</a:t>
            </a:r>
          </a:p>
          <a:p>
            <a:endParaRPr lang="nl-NL" dirty="0"/>
          </a:p>
          <a:p>
            <a:r>
              <a:rPr lang="nl-NL" dirty="0"/>
              <a:t>Inzichtelijk leren is als dieren in een nieuwe situatie met een probleem sneller oplossen dan mogelijk zou zijn met trial of error. Het dier bedenkt zelf oplossingen voor nieuwe situaties,</a:t>
            </a:r>
            <a:r>
              <a:rPr lang="nl-NL" baseline="0" dirty="0"/>
              <a:t> met dingen die het heeft geleerd in andere situaties. </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15</a:t>
            </a:fld>
            <a:endParaRPr lang="nl-NL"/>
          </a:p>
        </p:txBody>
      </p:sp>
    </p:spTree>
    <p:extLst>
      <p:ext uri="{BB962C8B-B14F-4D97-AF65-F5344CB8AC3E}">
        <p14:creationId xmlns:p14="http://schemas.microsoft.com/office/powerpoint/2010/main" val="6573792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Antwoord c is</a:t>
            </a:r>
            <a:r>
              <a:rPr lang="nl-NL" baseline="0" dirty="0"/>
              <a:t> juist</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16</a:t>
            </a:fld>
            <a:endParaRPr lang="nl-NL"/>
          </a:p>
        </p:txBody>
      </p:sp>
    </p:spTree>
    <p:extLst>
      <p:ext uri="{BB962C8B-B14F-4D97-AF65-F5344CB8AC3E}">
        <p14:creationId xmlns:p14="http://schemas.microsoft.com/office/powerpoint/2010/main" val="37828372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Klassieke</a:t>
            </a:r>
            <a:r>
              <a:rPr lang="nl-NL" baseline="0" dirty="0"/>
              <a:t> conditionering in alle drie de gevallen</a:t>
            </a:r>
          </a:p>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17</a:t>
            </a:fld>
            <a:endParaRPr lang="nl-NL"/>
          </a:p>
        </p:txBody>
      </p:sp>
    </p:spTree>
    <p:extLst>
      <p:ext uri="{BB962C8B-B14F-4D97-AF65-F5344CB8AC3E}">
        <p14:creationId xmlns:p14="http://schemas.microsoft.com/office/powerpoint/2010/main" val="3039643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2</a:t>
            </a:fld>
            <a:endParaRPr lang="nl-NL"/>
          </a:p>
        </p:txBody>
      </p:sp>
    </p:spTree>
    <p:extLst>
      <p:ext uri="{BB962C8B-B14F-4D97-AF65-F5344CB8AC3E}">
        <p14:creationId xmlns:p14="http://schemas.microsoft.com/office/powerpoint/2010/main" val="294096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3</a:t>
            </a:fld>
            <a:endParaRPr lang="nl-NL"/>
          </a:p>
        </p:txBody>
      </p:sp>
    </p:spTree>
    <p:extLst>
      <p:ext uri="{BB962C8B-B14F-4D97-AF65-F5344CB8AC3E}">
        <p14:creationId xmlns:p14="http://schemas.microsoft.com/office/powerpoint/2010/main" val="2683945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4</a:t>
            </a:fld>
            <a:endParaRPr lang="nl-NL"/>
          </a:p>
        </p:txBody>
      </p:sp>
    </p:spTree>
    <p:extLst>
      <p:ext uri="{BB962C8B-B14F-4D97-AF65-F5344CB8AC3E}">
        <p14:creationId xmlns:p14="http://schemas.microsoft.com/office/powerpoint/2010/main" val="3350320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5</a:t>
            </a:fld>
            <a:endParaRPr lang="nl-NL"/>
          </a:p>
        </p:txBody>
      </p:sp>
    </p:spTree>
    <p:extLst>
      <p:ext uri="{BB962C8B-B14F-4D97-AF65-F5344CB8AC3E}">
        <p14:creationId xmlns:p14="http://schemas.microsoft.com/office/powerpoint/2010/main" val="139174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6</a:t>
            </a:fld>
            <a:endParaRPr lang="nl-NL"/>
          </a:p>
        </p:txBody>
      </p:sp>
    </p:spTree>
    <p:extLst>
      <p:ext uri="{BB962C8B-B14F-4D97-AF65-F5344CB8AC3E}">
        <p14:creationId xmlns:p14="http://schemas.microsoft.com/office/powerpoint/2010/main" val="212080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7</a:t>
            </a:fld>
            <a:endParaRPr lang="nl-NL"/>
          </a:p>
        </p:txBody>
      </p:sp>
    </p:spTree>
    <p:extLst>
      <p:ext uri="{BB962C8B-B14F-4D97-AF65-F5344CB8AC3E}">
        <p14:creationId xmlns:p14="http://schemas.microsoft.com/office/powerpoint/2010/main" val="4239887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1"/>
            <a:r>
              <a:rPr lang="nl-NL" dirty="0"/>
              <a:t>Positief – er wordt iets toegevoegd</a:t>
            </a:r>
          </a:p>
          <a:p>
            <a:pPr lvl="1"/>
            <a:r>
              <a:rPr lang="nl-NL" dirty="0"/>
              <a:t>Negatief – er wordt iets weggehaald</a:t>
            </a:r>
          </a:p>
          <a:p>
            <a:pPr lvl="1"/>
            <a:r>
              <a:rPr lang="nl-NL" dirty="0"/>
              <a:t>Bekrachtiging – gedrag neemt toe</a:t>
            </a:r>
          </a:p>
          <a:p>
            <a:pPr lvl="1"/>
            <a:r>
              <a:rPr lang="nl-NL" dirty="0"/>
              <a:t>Correctie – gedrag neemt af</a:t>
            </a:r>
          </a:p>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8</a:t>
            </a:fld>
            <a:endParaRPr lang="nl-NL"/>
          </a:p>
        </p:txBody>
      </p:sp>
    </p:spTree>
    <p:extLst>
      <p:ext uri="{BB962C8B-B14F-4D97-AF65-F5344CB8AC3E}">
        <p14:creationId xmlns:p14="http://schemas.microsoft.com/office/powerpoint/2010/main" val="506340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9</a:t>
            </a:fld>
            <a:endParaRPr lang="nl-NL"/>
          </a:p>
        </p:txBody>
      </p:sp>
    </p:spTree>
    <p:extLst>
      <p:ext uri="{BB962C8B-B14F-4D97-AF65-F5344CB8AC3E}">
        <p14:creationId xmlns:p14="http://schemas.microsoft.com/office/powerpoint/2010/main" val="2623632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27-10-2022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27-10-2022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27-10-2022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27-10-2022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vl1pPr>
          </a:lstStyle>
          <a:p>
            <a:r>
              <a:rPr lang="nl-NL" dirty="0"/>
              <a:t>Titel Kenniskiem</a:t>
            </a:r>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a:t>Titel Hoofdstuk</a:t>
            </a:r>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a:t>Titel Kenniskiem</a:t>
            </a:r>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a:t>Titel hoofdstuk</a:t>
            </a:r>
          </a:p>
        </p:txBody>
      </p:sp>
    </p:spTree>
    <p:extLst>
      <p:ext uri="{BB962C8B-B14F-4D97-AF65-F5344CB8AC3E}">
        <p14:creationId xmlns:p14="http://schemas.microsoft.com/office/powerpoint/2010/main" val="586814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27-10-2022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27-10-2022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27-10-2022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27-10-2022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D73C2C0E-B441-429A-A2E5-A434B4231498}" type="datetimeFigureOut">
              <a:rPr lang="nl-NL" smtClean="0"/>
              <a:t>27-10-2022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D73C2C0E-B441-429A-A2E5-A434B4231498}" type="datetimeFigureOut">
              <a:rPr lang="nl-NL" smtClean="0"/>
              <a:t>27-10-2022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27-10-2022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27-10-2022</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27-10-2022</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0jF_0tZdbqo"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CQep1HrnLj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nnYN5v5VTA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youtube.com/watch?v=3PbbDRoHfcU" TargetMode="External"/><Relationship Id="rId4" Type="http://schemas.openxmlformats.org/officeDocument/2006/relationships/hyperlink" Target="https://www.youtube.com/watch?v=CC7q6wE89y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fPz6uvIbWZ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5wuBqTDu_AI"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youtube.com/watch?v=VjE0Kdfos4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205698"/>
          </a:xfrm>
        </p:spPr>
        <p:txBody>
          <a:bodyPr/>
          <a:lstStyle/>
          <a:p>
            <a:r>
              <a:rPr lang="nl-NL" sz="3600" dirty="0">
                <a:solidFill>
                  <a:schemeClr val="tx1"/>
                </a:solidFill>
              </a:rPr>
              <a:t>Module</a:t>
            </a:r>
            <a:br>
              <a:rPr lang="nl-NL" dirty="0"/>
            </a:br>
            <a:r>
              <a:rPr lang="nl-NL" dirty="0"/>
              <a:t>Ethologie</a:t>
            </a:r>
          </a:p>
        </p:txBody>
      </p:sp>
      <p:sp>
        <p:nvSpPr>
          <p:cNvPr id="3" name="Ondertitel 2"/>
          <p:cNvSpPr>
            <a:spLocks noGrp="1"/>
          </p:cNvSpPr>
          <p:nvPr>
            <p:ph type="subTitle" idx="1"/>
          </p:nvPr>
        </p:nvSpPr>
        <p:spPr>
          <a:xfrm>
            <a:off x="1524000" y="3394548"/>
            <a:ext cx="9144000" cy="1655762"/>
          </a:xfrm>
        </p:spPr>
        <p:txBody>
          <a:bodyPr/>
          <a:lstStyle/>
          <a:p>
            <a:r>
              <a:rPr lang="nl-NL"/>
              <a:t>Hoofdstuk 7.</a:t>
            </a:r>
            <a:endParaRPr lang="nl-NL" dirty="0"/>
          </a:p>
          <a:p>
            <a:r>
              <a:rPr lang="nl-NL" sz="3600" b="1" dirty="0"/>
              <a:t>Leerprincipes</a:t>
            </a:r>
          </a:p>
        </p:txBody>
      </p:sp>
    </p:spTree>
    <p:extLst>
      <p:ext uri="{BB962C8B-B14F-4D97-AF65-F5344CB8AC3E}">
        <p14:creationId xmlns:p14="http://schemas.microsoft.com/office/powerpoint/2010/main" val="1958275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7.3 Manieren van leren</a:t>
            </a:r>
          </a:p>
        </p:txBody>
      </p:sp>
      <p:sp>
        <p:nvSpPr>
          <p:cNvPr id="3" name="Tijdelijke aanduiding voor inhoud 2"/>
          <p:cNvSpPr>
            <a:spLocks noGrp="1"/>
          </p:cNvSpPr>
          <p:nvPr>
            <p:ph idx="1"/>
          </p:nvPr>
        </p:nvSpPr>
        <p:spPr/>
        <p:txBody>
          <a:bodyPr/>
          <a:lstStyle/>
          <a:p>
            <a:pPr marL="0" indent="0">
              <a:buNone/>
            </a:pPr>
            <a:r>
              <a:rPr lang="nl-NL" b="1" dirty="0">
                <a:hlinkClick r:id="rId3"/>
              </a:rPr>
              <a:t>Leren door inzicht</a:t>
            </a:r>
            <a:endParaRPr lang="nl-NL" b="1" dirty="0"/>
          </a:p>
          <a:p>
            <a:pPr marL="0" indent="0">
              <a:buNone/>
            </a:pPr>
            <a:endParaRPr lang="nl-NL" b="1" dirty="0"/>
          </a:p>
          <a:p>
            <a:r>
              <a:rPr lang="nl-NL" dirty="0"/>
              <a:t>Inzichtelijk leren is als dieren in een nieuwe situatie een probleem sneller oplossen dan mogelijk zou zijn met trial </a:t>
            </a:r>
            <a:r>
              <a:rPr lang="nl-NL" dirty="0" err="1"/>
              <a:t>and</a:t>
            </a:r>
            <a:r>
              <a:rPr lang="nl-NL" dirty="0"/>
              <a:t> error.</a:t>
            </a:r>
          </a:p>
          <a:p>
            <a:r>
              <a:rPr lang="nl-NL" dirty="0"/>
              <a:t>Zelf oplossingen bedenken voor nieuwe situaties, met dingen die geleerd zijn in andere situaties.</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3399423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7.4 Invloed op het leerproces</a:t>
            </a:r>
          </a:p>
        </p:txBody>
      </p:sp>
      <p:sp>
        <p:nvSpPr>
          <p:cNvPr id="3" name="Tijdelijke aanduiding voor inhoud 2"/>
          <p:cNvSpPr>
            <a:spLocks noGrp="1"/>
          </p:cNvSpPr>
          <p:nvPr>
            <p:ph idx="1"/>
          </p:nvPr>
        </p:nvSpPr>
        <p:spPr/>
        <p:txBody>
          <a:bodyPr/>
          <a:lstStyle/>
          <a:p>
            <a:r>
              <a:rPr lang="nl-NL" b="1" dirty="0"/>
              <a:t>Biologisch belang</a:t>
            </a:r>
            <a:r>
              <a:rPr lang="nl-NL" dirty="0"/>
              <a:t>: </a:t>
            </a:r>
          </a:p>
          <a:p>
            <a:pPr marL="0" indent="0">
              <a:buNone/>
            </a:pPr>
            <a:r>
              <a:rPr lang="nl-NL" dirty="0"/>
              <a:t>Als het gevolg van bepaald gedrag belangrijk is voor het dier om te kunnen overleven, leert het sneller dan als dat niet zo is.</a:t>
            </a:r>
          </a:p>
          <a:p>
            <a:pPr marL="0" indent="0">
              <a:buNone/>
            </a:pPr>
            <a:endParaRPr lang="nl-NL" dirty="0"/>
          </a:p>
          <a:p>
            <a:r>
              <a:rPr lang="nl-NL" b="1" dirty="0"/>
              <a:t>Actie en reactie</a:t>
            </a:r>
            <a:r>
              <a:rPr lang="nl-NL" dirty="0"/>
              <a:t>: </a:t>
            </a:r>
          </a:p>
          <a:p>
            <a:pPr marL="0" indent="0">
              <a:buNone/>
            </a:pPr>
            <a:r>
              <a:rPr lang="nl-NL" dirty="0"/>
              <a:t>Als een dier de gevolgen van zijn gedrag direct na het gedrag ervaart, legt het gemakkelijk een verband tussen dit gedrag en het gevolg. Als er meer tijd tussen zit, is de kans groot dat het dier tussendoor ander gedrag laat zien.</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43428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7.4 Invloed op het leerproces</a:t>
            </a:r>
          </a:p>
        </p:txBody>
      </p:sp>
      <p:sp>
        <p:nvSpPr>
          <p:cNvPr id="3" name="Tijdelijke aanduiding voor inhoud 2"/>
          <p:cNvSpPr>
            <a:spLocks noGrp="1"/>
          </p:cNvSpPr>
          <p:nvPr>
            <p:ph idx="1"/>
          </p:nvPr>
        </p:nvSpPr>
        <p:spPr/>
        <p:txBody>
          <a:bodyPr>
            <a:normAutofit/>
          </a:bodyPr>
          <a:lstStyle/>
          <a:p>
            <a:r>
              <a:rPr lang="nl-NL" b="1" dirty="0"/>
              <a:t>Primaire socialisatiefase: </a:t>
            </a:r>
          </a:p>
          <a:p>
            <a:pPr marL="0" indent="0">
              <a:buNone/>
            </a:pPr>
            <a:r>
              <a:rPr lang="nl-NL" dirty="0"/>
              <a:t>Periode in het leven van dieren waarin ze snel leren. De manier waarop een jong dier in deze fase met een situatie leert omgaan, is ingeprent voor het leven. </a:t>
            </a:r>
          </a:p>
          <a:p>
            <a:pPr marL="0" indent="0">
              <a:buNone/>
            </a:pPr>
            <a:endParaRPr lang="nl-NL" dirty="0"/>
          </a:p>
          <a:p>
            <a:r>
              <a:rPr lang="nl-NL" b="1" dirty="0"/>
              <a:t>Gewenning/habituatie: </a:t>
            </a:r>
            <a:endParaRPr lang="nl-NL" dirty="0"/>
          </a:p>
          <a:p>
            <a:pPr marL="0" indent="0">
              <a:buNone/>
            </a:pPr>
            <a:r>
              <a:rPr lang="nl-NL" dirty="0"/>
              <a:t>Gedrag dooft uit door het ontbreken van een bestraffing of beloning, tot het moment dat de prikkel geen gedrag meer uitlokt.</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2866709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7.4 Invloed op het leerproces</a:t>
            </a:r>
          </a:p>
        </p:txBody>
      </p:sp>
      <p:sp>
        <p:nvSpPr>
          <p:cNvPr id="3" name="Tijdelijke aanduiding voor inhoud 2"/>
          <p:cNvSpPr>
            <a:spLocks noGrp="1"/>
          </p:cNvSpPr>
          <p:nvPr>
            <p:ph idx="1"/>
          </p:nvPr>
        </p:nvSpPr>
        <p:spPr/>
        <p:txBody>
          <a:bodyPr>
            <a:normAutofit/>
          </a:bodyPr>
          <a:lstStyle/>
          <a:p>
            <a:r>
              <a:rPr lang="nl-NL" b="1" dirty="0"/>
              <a:t>Erfelijke aanleg: </a:t>
            </a:r>
            <a:endParaRPr lang="nl-NL" dirty="0"/>
          </a:p>
          <a:p>
            <a:pPr marL="0" indent="0">
              <a:buNone/>
            </a:pPr>
            <a:r>
              <a:rPr lang="nl-NL" dirty="0"/>
              <a:t>Bestaat uit de kenmerken die van ouders op jongen worden overgedragen. </a:t>
            </a:r>
          </a:p>
          <a:p>
            <a:pPr marL="0" indent="0">
              <a:buNone/>
            </a:pPr>
            <a:endParaRPr lang="nl-NL" dirty="0"/>
          </a:p>
          <a:p>
            <a:r>
              <a:rPr lang="nl-NL" b="1" dirty="0"/>
              <a:t>Emoties bij dieren:  </a:t>
            </a:r>
          </a:p>
          <a:p>
            <a:pPr marL="0" indent="0">
              <a:buNone/>
            </a:pPr>
            <a:r>
              <a:rPr lang="nl-NL" dirty="0"/>
              <a:t>Alle gewervelde dieren hebben een zevental basis emoties. </a:t>
            </a:r>
            <a:r>
              <a:rPr lang="nl-NL" dirty="0">
                <a:hlinkClick r:id="rId3"/>
              </a:rPr>
              <a:t>Jaak </a:t>
            </a:r>
            <a:r>
              <a:rPr lang="nl-NL" dirty="0" err="1">
                <a:hlinkClick r:id="rId3"/>
              </a:rPr>
              <a:t>Panksepp</a:t>
            </a:r>
            <a:r>
              <a:rPr lang="nl-NL" dirty="0">
                <a:hlinkClick r:id="rId3"/>
              </a:rPr>
              <a:t> </a:t>
            </a:r>
            <a:r>
              <a:rPr lang="nl-NL" dirty="0"/>
              <a:t>doet hier al jaren onderzoek naar. Ook ongewervelde diersoorten ervaren emoties. Daarnaast moet je ook rekening houden met de invloed van je eigen emoties als je met dieren werkt.</a:t>
            </a:r>
          </a:p>
          <a:p>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2589697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Vragen</a:t>
            </a:r>
          </a:p>
        </p:txBody>
      </p:sp>
      <p:sp>
        <p:nvSpPr>
          <p:cNvPr id="3" name="Tijdelijke aanduiding voor inhoud 2"/>
          <p:cNvSpPr>
            <a:spLocks noGrp="1"/>
          </p:cNvSpPr>
          <p:nvPr>
            <p:ph idx="1"/>
          </p:nvPr>
        </p:nvSpPr>
        <p:spPr/>
        <p:txBody>
          <a:bodyPr/>
          <a:lstStyle/>
          <a:p>
            <a:pPr marL="0" indent="0">
              <a:buNone/>
            </a:pPr>
            <a:r>
              <a:rPr lang="nl-NL" b="1" dirty="0"/>
              <a:t>Wat wordt in de ethologie bedoeld met ‘generalisatie’? </a:t>
            </a:r>
          </a:p>
          <a:p>
            <a:pPr marL="0" indent="0">
              <a:buNone/>
            </a:pPr>
            <a:endParaRPr lang="nl-NL" b="1" dirty="0"/>
          </a:p>
          <a:p>
            <a:pPr marL="514350" indent="-514350">
              <a:buFont typeface="+mj-lt"/>
              <a:buAutoNum type="alphaLcParenR"/>
            </a:pPr>
            <a:r>
              <a:rPr lang="nl-NL" dirty="0"/>
              <a:t>Het associëren van verschillende prikkels die op elkaar lijken</a:t>
            </a:r>
          </a:p>
          <a:p>
            <a:pPr marL="514350" indent="-514350">
              <a:buFont typeface="+mj-lt"/>
              <a:buAutoNum type="alphaLcParenR"/>
            </a:pPr>
            <a:r>
              <a:rPr lang="nl-NL" dirty="0"/>
              <a:t>Het afnemen van gedrag wanneer er geen beloning volgt</a:t>
            </a:r>
          </a:p>
          <a:p>
            <a:pPr marL="514350" indent="-514350">
              <a:buFont typeface="+mj-lt"/>
              <a:buAutoNum type="alphaLcParenR"/>
            </a:pPr>
            <a:r>
              <a:rPr lang="nl-NL" dirty="0"/>
              <a:t>Het uitproberen van verschillende gedragingen, om een nieuwe situatie te kunnen beheersen</a:t>
            </a:r>
          </a:p>
          <a:p>
            <a:pPr marL="514350" indent="-514350">
              <a:buFont typeface="+mj-lt"/>
              <a:buAutoNum type="alphaLcParenR"/>
            </a:pPr>
            <a:r>
              <a:rPr lang="nl-NL" dirty="0"/>
              <a:t>Een eenmaal aangeleerde gewoonte, die moeilijk te veranderen is</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2384999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Vragen</a:t>
            </a:r>
          </a:p>
        </p:txBody>
      </p:sp>
      <p:sp>
        <p:nvSpPr>
          <p:cNvPr id="3" name="Tijdelijke aanduiding voor inhoud 2"/>
          <p:cNvSpPr>
            <a:spLocks noGrp="1"/>
          </p:cNvSpPr>
          <p:nvPr>
            <p:ph idx="1"/>
          </p:nvPr>
        </p:nvSpPr>
        <p:spPr/>
        <p:txBody>
          <a:bodyPr/>
          <a:lstStyle/>
          <a:p>
            <a:pPr marL="0" indent="0">
              <a:buNone/>
            </a:pPr>
            <a:r>
              <a:rPr lang="nl-NL" b="1" dirty="0"/>
              <a:t>Wat is een duidelijk voorbeeld van </a:t>
            </a:r>
            <a:r>
              <a:rPr lang="nl-NL" b="1" dirty="0" err="1"/>
              <a:t>inzichtsgedrag</a:t>
            </a:r>
            <a:r>
              <a:rPr lang="nl-NL" b="1" dirty="0"/>
              <a:t>?</a:t>
            </a:r>
          </a:p>
          <a:p>
            <a:pPr marL="0" indent="0">
              <a:buNone/>
            </a:pPr>
            <a:endParaRPr lang="nl-NL" b="1" dirty="0"/>
          </a:p>
          <a:p>
            <a:pPr marL="514350" indent="-514350">
              <a:buFont typeface="+mj-lt"/>
              <a:buAutoNum type="alphaLcParenR"/>
            </a:pPr>
            <a:r>
              <a:rPr lang="nl-NL" dirty="0"/>
              <a:t>Een kat die op een deurklink springt en deze zo openmaakt</a:t>
            </a:r>
          </a:p>
          <a:p>
            <a:pPr marL="514350" indent="-514350">
              <a:buFont typeface="+mj-lt"/>
              <a:buAutoNum type="alphaLcParenR"/>
            </a:pPr>
            <a:r>
              <a:rPr lang="nl-NL" dirty="0"/>
              <a:t>Een pup die zijn moeder ziet zitten als ze een koekje krijgt en ditzelfde doet</a:t>
            </a:r>
          </a:p>
          <a:p>
            <a:pPr marL="514350" indent="-514350">
              <a:buFont typeface="+mj-lt"/>
              <a:buAutoNum type="alphaLcParenR"/>
            </a:pPr>
            <a:r>
              <a:rPr lang="nl-NL" dirty="0"/>
              <a:t>Een konijn dat zijn voerbak door het hok gooit als het eten wilt</a:t>
            </a:r>
          </a:p>
          <a:p>
            <a:pPr marL="514350" indent="-514350">
              <a:buFont typeface="+mj-lt"/>
              <a:buAutoNum type="alphaLcParenR"/>
            </a:pPr>
            <a:r>
              <a:rPr lang="nl-NL" dirty="0"/>
              <a:t>Een raaf die een ijzerdraadje buigt om voer te pakken</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1595510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Vragen</a:t>
            </a:r>
          </a:p>
        </p:txBody>
      </p:sp>
      <p:sp>
        <p:nvSpPr>
          <p:cNvPr id="3" name="Tijdelijke aanduiding voor inhoud 2"/>
          <p:cNvSpPr>
            <a:spLocks noGrp="1"/>
          </p:cNvSpPr>
          <p:nvPr>
            <p:ph idx="1"/>
          </p:nvPr>
        </p:nvSpPr>
        <p:spPr/>
        <p:txBody>
          <a:bodyPr/>
          <a:lstStyle/>
          <a:p>
            <a:pPr marL="0" indent="0">
              <a:buNone/>
            </a:pPr>
            <a:r>
              <a:rPr lang="nl-NL" b="1" dirty="0"/>
              <a:t>Wat wordt bedoeld met de primaire socialisatiefase?</a:t>
            </a:r>
          </a:p>
          <a:p>
            <a:pPr marL="514350" indent="-514350">
              <a:buFont typeface="+mj-lt"/>
              <a:buAutoNum type="alphaLcParenR"/>
            </a:pPr>
            <a:endParaRPr lang="nl-NL" dirty="0"/>
          </a:p>
          <a:p>
            <a:pPr marL="514350" indent="-514350">
              <a:buFont typeface="+mj-lt"/>
              <a:buAutoNum type="alphaLcParenR"/>
            </a:pPr>
            <a:r>
              <a:rPr lang="nl-NL" dirty="0"/>
              <a:t>Het moment dat het dier gedrag koppelt aan een gevolg</a:t>
            </a:r>
          </a:p>
          <a:p>
            <a:pPr marL="514350" indent="-514350">
              <a:buFont typeface="+mj-lt"/>
              <a:buAutoNum type="alphaLcParenR"/>
            </a:pPr>
            <a:r>
              <a:rPr lang="nl-NL" dirty="0"/>
              <a:t>Het moment dat het dier beseft dat zijn gedrag de oorzaak is van het gevolg</a:t>
            </a:r>
          </a:p>
          <a:p>
            <a:pPr marL="514350" indent="-514350">
              <a:buFont typeface="+mj-lt"/>
              <a:buAutoNum type="alphaLcParenR"/>
            </a:pPr>
            <a:r>
              <a:rPr lang="nl-NL" dirty="0"/>
              <a:t>De periode waarin het dier erg gevoelig is om te leren</a:t>
            </a:r>
          </a:p>
          <a:p>
            <a:pPr marL="514350" indent="-514350">
              <a:buFont typeface="+mj-lt"/>
              <a:buAutoNum type="alphaLcParenR"/>
            </a:pPr>
            <a:r>
              <a:rPr lang="nl-NL" dirty="0"/>
              <a:t>De periode waarin het dier leert</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1237690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Vragen</a:t>
            </a:r>
          </a:p>
        </p:txBody>
      </p:sp>
      <p:sp>
        <p:nvSpPr>
          <p:cNvPr id="3" name="Tijdelijke aanduiding voor inhoud 2"/>
          <p:cNvSpPr>
            <a:spLocks noGrp="1"/>
          </p:cNvSpPr>
          <p:nvPr>
            <p:ph idx="1"/>
          </p:nvPr>
        </p:nvSpPr>
        <p:spPr>
          <a:xfrm>
            <a:off x="838200" y="1553029"/>
            <a:ext cx="10932886" cy="4623934"/>
          </a:xfrm>
        </p:spPr>
        <p:txBody>
          <a:bodyPr>
            <a:normAutofit/>
          </a:bodyPr>
          <a:lstStyle/>
          <a:p>
            <a:pPr marL="0" indent="0">
              <a:buNone/>
            </a:pPr>
            <a:r>
              <a:rPr lang="nl-NL" b="1" dirty="0"/>
              <a:t>Van welke leertheorie wordt in de voorbeelden gebruik gemaakt: </a:t>
            </a:r>
          </a:p>
          <a:p>
            <a:pPr marL="0" indent="0">
              <a:buNone/>
            </a:pPr>
            <a:r>
              <a:rPr lang="nl-NL" b="1" dirty="0" err="1"/>
              <a:t>operante</a:t>
            </a:r>
            <a:r>
              <a:rPr lang="nl-NL" b="1" dirty="0"/>
              <a:t> conditionering, cognitief leren of klassieke conditionering?</a:t>
            </a:r>
          </a:p>
          <a:p>
            <a:pPr marL="0" indent="0">
              <a:buNone/>
            </a:pPr>
            <a:endParaRPr lang="nl-NL" b="1" dirty="0"/>
          </a:p>
          <a:p>
            <a:pPr marL="0" indent="0">
              <a:buNone/>
            </a:pPr>
            <a:r>
              <a:rPr lang="nl-NL" dirty="0"/>
              <a:t>a) Een kip die de betekenis van de </a:t>
            </a:r>
            <a:r>
              <a:rPr lang="nl-NL" dirty="0" err="1"/>
              <a:t>clicker</a:t>
            </a:r>
            <a:r>
              <a:rPr lang="nl-NL" dirty="0"/>
              <a:t> leert kennen, doordat hij na elke click iets te eten krijgt</a:t>
            </a:r>
          </a:p>
          <a:p>
            <a:pPr marL="0" indent="0">
              <a:buNone/>
            </a:pPr>
            <a:r>
              <a:rPr lang="nl-NL" dirty="0"/>
              <a:t>b) Een kat die altijd aangerend komt bij het openen van een blikje </a:t>
            </a:r>
            <a:r>
              <a:rPr lang="nl-NL" dirty="0" err="1"/>
              <a:t>natvoer</a:t>
            </a:r>
            <a:endParaRPr lang="nl-NL" dirty="0"/>
          </a:p>
          <a:p>
            <a:pPr marL="0" indent="0">
              <a:buNone/>
            </a:pPr>
            <a:r>
              <a:rPr lang="nl-NL"/>
              <a:t>c) Een </a:t>
            </a:r>
            <a:r>
              <a:rPr lang="nl-NL" dirty="0"/>
              <a:t>rat die leert dat hij voedsel krijgt als hij op een hendel drukt op het moment dat er een lampje brandt</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2315921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100818"/>
          </a:xfrm>
        </p:spPr>
        <p:txBody>
          <a:bodyPr>
            <a:normAutofit/>
          </a:bodyPr>
          <a:lstStyle/>
          <a:p>
            <a:r>
              <a:rPr lang="nl-NL" sz="4000" dirty="0"/>
              <a:t>7. Leerprincipes</a:t>
            </a:r>
          </a:p>
        </p:txBody>
      </p:sp>
      <p:sp>
        <p:nvSpPr>
          <p:cNvPr id="3" name="Tijdelijke aanduiding voor inhoud 2"/>
          <p:cNvSpPr>
            <a:spLocks noGrp="1"/>
          </p:cNvSpPr>
          <p:nvPr>
            <p:ph idx="1"/>
          </p:nvPr>
        </p:nvSpPr>
        <p:spPr/>
        <p:txBody>
          <a:bodyPr>
            <a:normAutofit fontScale="92500" lnSpcReduction="10000"/>
          </a:bodyPr>
          <a:lstStyle/>
          <a:p>
            <a:r>
              <a:rPr lang="nl-NL" dirty="0"/>
              <a:t>Leertheorieën</a:t>
            </a:r>
          </a:p>
          <a:p>
            <a:r>
              <a:rPr lang="nl-NL" dirty="0"/>
              <a:t>Manieren van leren</a:t>
            </a:r>
          </a:p>
          <a:p>
            <a:r>
              <a:rPr lang="nl-NL" dirty="0"/>
              <a:t>Invloed op het leerproces</a:t>
            </a:r>
          </a:p>
          <a:p>
            <a:endParaRPr lang="nl-NL" dirty="0"/>
          </a:p>
          <a:p>
            <a:pPr marL="0" indent="0">
              <a:buNone/>
            </a:pPr>
            <a:r>
              <a:rPr lang="nl-NL" dirty="0"/>
              <a:t>Leerdoelen:</a:t>
            </a:r>
          </a:p>
          <a:p>
            <a:r>
              <a:rPr lang="nl-NL" dirty="0"/>
              <a:t>Je kunt uitleggen wat leerprincipes zijn</a:t>
            </a:r>
          </a:p>
          <a:p>
            <a:r>
              <a:rPr lang="nl-NL" dirty="0"/>
              <a:t>Je kunt 3 leertheorieën noemen</a:t>
            </a:r>
          </a:p>
          <a:p>
            <a:r>
              <a:rPr lang="nl-NL" dirty="0"/>
              <a:t>Je kunt vertellen hoe dieren leren</a:t>
            </a:r>
          </a:p>
          <a:p>
            <a:r>
              <a:rPr lang="nl-NL" dirty="0"/>
              <a:t>Je kunt uitleggen hoe de omgeving en ontwikkeling van het dier een leerproces beïnvloeden </a:t>
            </a:r>
          </a:p>
          <a:p>
            <a:endParaRPr lang="en-US" dirty="0"/>
          </a:p>
        </p:txBody>
      </p:sp>
      <p:sp>
        <p:nvSpPr>
          <p:cNvPr id="8" name="Tijdelijke aanduiding voor tekst 3"/>
          <p:cNvSpPr>
            <a:spLocks noGrp="1"/>
          </p:cNvSpPr>
          <p:nvPr>
            <p:ph type="body" sz="quarter" idx="13"/>
          </p:nvPr>
        </p:nvSpPr>
        <p:spPr>
          <a:xfrm>
            <a:off x="838200" y="6356350"/>
            <a:ext cx="2743200" cy="365125"/>
          </a:xfrm>
        </p:spPr>
        <p:txBody>
          <a:bodyPr/>
          <a:lstStyle/>
          <a:p>
            <a:r>
              <a:rPr lang="nl-NL" dirty="0"/>
              <a:t>Ethologie</a:t>
            </a:r>
          </a:p>
        </p:txBody>
      </p:sp>
      <p:sp>
        <p:nvSpPr>
          <p:cNvPr id="9" name="Tijdelijke aanduiding voor tekst 4"/>
          <p:cNvSpPr>
            <a:spLocks noGrp="1"/>
          </p:cNvSpPr>
          <p:nvPr>
            <p:ph type="body" sz="quarter" idx="14"/>
          </p:nvPr>
        </p:nvSpPr>
        <p:spPr>
          <a:xfrm>
            <a:off x="8610600" y="6356350"/>
            <a:ext cx="2743200" cy="365125"/>
          </a:xfrm>
        </p:spPr>
        <p:txBody>
          <a:bodyPr/>
          <a:lstStyle/>
          <a:p>
            <a:r>
              <a:rPr lang="nl-NL" dirty="0"/>
              <a:t>7. Leerprincipes</a:t>
            </a:r>
          </a:p>
        </p:txBody>
      </p:sp>
    </p:spTree>
    <p:extLst>
      <p:ext uri="{BB962C8B-B14F-4D97-AF65-F5344CB8AC3E}">
        <p14:creationId xmlns:p14="http://schemas.microsoft.com/office/powerpoint/2010/main" val="839354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60287"/>
            <a:ext cx="10515600" cy="871827"/>
          </a:xfrm>
        </p:spPr>
        <p:txBody>
          <a:bodyPr>
            <a:normAutofit/>
          </a:bodyPr>
          <a:lstStyle/>
          <a:p>
            <a:r>
              <a:rPr lang="nl-NL" sz="4000" dirty="0"/>
              <a:t>7.1 Oriëntatie</a:t>
            </a:r>
          </a:p>
        </p:txBody>
      </p:sp>
      <p:sp>
        <p:nvSpPr>
          <p:cNvPr id="3" name="Tijdelijke aanduiding voor inhoud 2"/>
          <p:cNvSpPr>
            <a:spLocks noGrp="1"/>
          </p:cNvSpPr>
          <p:nvPr>
            <p:ph idx="1"/>
          </p:nvPr>
        </p:nvSpPr>
        <p:spPr/>
        <p:txBody>
          <a:bodyPr/>
          <a:lstStyle/>
          <a:p>
            <a:r>
              <a:rPr lang="nl-NL" dirty="0"/>
              <a:t>Gedrag is een combinatie van </a:t>
            </a:r>
          </a:p>
          <a:p>
            <a:pPr marL="0" indent="0">
              <a:buNone/>
              <a:tabLst>
                <a:tab pos="261938" algn="l"/>
              </a:tabLst>
            </a:pPr>
            <a:r>
              <a:rPr lang="nl-NL" dirty="0"/>
              <a:t>	erfelijke factoren en leerprocessen</a:t>
            </a:r>
          </a:p>
          <a:p>
            <a:r>
              <a:rPr lang="nl-NL" dirty="0"/>
              <a:t>Door te leren, kunnen dieren zich </a:t>
            </a:r>
          </a:p>
          <a:p>
            <a:pPr marL="0" indent="0">
              <a:buNone/>
              <a:tabLst>
                <a:tab pos="261938" algn="l"/>
              </a:tabLst>
            </a:pPr>
            <a:r>
              <a:rPr lang="nl-NL" dirty="0"/>
              <a:t>	aanpassen aan veranderende omstandigheden</a:t>
            </a:r>
          </a:p>
          <a:p>
            <a:r>
              <a:rPr lang="nl-NL" dirty="0"/>
              <a:t>Vergroot overlevingskans</a:t>
            </a:r>
          </a:p>
          <a:p>
            <a:r>
              <a:rPr lang="nl-NL" dirty="0"/>
              <a:t>Hoeveel en wat een dier precies kan leren, is erfelijk bepaald en afhankelijk van de diersoort</a:t>
            </a:r>
          </a:p>
          <a:p>
            <a:r>
              <a:rPr lang="nl-NL" dirty="0"/>
              <a:t>Maar hoe leren dieren nu eigenlijk?</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4857" y="260287"/>
            <a:ext cx="4484913" cy="3130676"/>
          </a:xfrm>
          <a:prstGeom prst="rect">
            <a:avLst/>
          </a:prstGeom>
        </p:spPr>
      </p:pic>
    </p:spTree>
    <p:extLst>
      <p:ext uri="{BB962C8B-B14F-4D97-AF65-F5344CB8AC3E}">
        <p14:creationId xmlns:p14="http://schemas.microsoft.com/office/powerpoint/2010/main" val="293385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99218"/>
          </a:xfrm>
        </p:spPr>
        <p:txBody>
          <a:bodyPr>
            <a:normAutofit/>
          </a:bodyPr>
          <a:lstStyle/>
          <a:p>
            <a:r>
              <a:rPr lang="nl-NL" sz="4000" dirty="0"/>
              <a:t>7.2 Leertheorieën (I)</a:t>
            </a:r>
          </a:p>
        </p:txBody>
      </p:sp>
      <p:sp>
        <p:nvSpPr>
          <p:cNvPr id="3" name="Tijdelijke aanduiding voor inhoud 2"/>
          <p:cNvSpPr>
            <a:spLocks noGrp="1"/>
          </p:cNvSpPr>
          <p:nvPr>
            <p:ph idx="1"/>
          </p:nvPr>
        </p:nvSpPr>
        <p:spPr>
          <a:xfrm>
            <a:off x="838200" y="1364344"/>
            <a:ext cx="10515600" cy="4812619"/>
          </a:xfrm>
        </p:spPr>
        <p:txBody>
          <a:bodyPr/>
          <a:lstStyle/>
          <a:p>
            <a:r>
              <a:rPr lang="nl-NL" dirty="0"/>
              <a:t>Klassieke conditionering, </a:t>
            </a:r>
            <a:r>
              <a:rPr lang="nl-NL" dirty="0">
                <a:hlinkClick r:id="rId3"/>
              </a:rPr>
              <a:t>Pavlov</a:t>
            </a:r>
            <a:endParaRPr lang="nl-NL" dirty="0"/>
          </a:p>
          <a:p>
            <a:pPr lvl="1" indent="-423863">
              <a:buFont typeface="Wingdings" panose="05000000000000000000" pitchFamily="2" charset="2"/>
              <a:buChar char="Ø"/>
            </a:pPr>
            <a:r>
              <a:rPr lang="nl-NL" dirty="0"/>
              <a:t>Twee, steeds weer dezelfde tegelijk aangeboden prikkels krijgen dezelfde waarde. Een neutrale prikkel krijgt hierdoor een betekenis. (belletje = neutrale prikkel, betekent voer)</a:t>
            </a:r>
          </a:p>
          <a:p>
            <a:pPr lvl="1" indent="-423863">
              <a:buFont typeface="Wingdings" panose="05000000000000000000" pitchFamily="2" charset="2"/>
              <a:buChar char="Ø"/>
            </a:pPr>
            <a:r>
              <a:rPr lang="nl-NL" dirty="0"/>
              <a:t>Onbewust verbanden leggen</a:t>
            </a:r>
          </a:p>
          <a:p>
            <a:pPr marL="261937" lvl="1" indent="0">
              <a:buNone/>
            </a:pPr>
            <a:endParaRPr lang="nl-NL" dirty="0"/>
          </a:p>
          <a:p>
            <a:r>
              <a:rPr lang="nl-NL" dirty="0" err="1"/>
              <a:t>Operante</a:t>
            </a:r>
            <a:r>
              <a:rPr lang="nl-NL" dirty="0"/>
              <a:t> conditionering, </a:t>
            </a:r>
            <a:r>
              <a:rPr lang="nl-NL" dirty="0">
                <a:hlinkClick r:id="rId4"/>
              </a:rPr>
              <a:t>Skinner</a:t>
            </a:r>
            <a:r>
              <a:rPr lang="nl-NL" dirty="0"/>
              <a:t> en </a:t>
            </a:r>
            <a:r>
              <a:rPr lang="nl-NL" dirty="0">
                <a:hlinkClick r:id="rId5"/>
              </a:rPr>
              <a:t>Thorndike</a:t>
            </a:r>
            <a:endParaRPr lang="nl-NL" dirty="0"/>
          </a:p>
          <a:p>
            <a:pPr lvl="1" indent="-423863"/>
            <a:r>
              <a:rPr lang="nl-NL" dirty="0"/>
              <a:t>Gedrag verandert door de gevolgen die het gedrag heeft.</a:t>
            </a:r>
          </a:p>
          <a:p>
            <a:pPr lvl="1" indent="-423863"/>
            <a:r>
              <a:rPr lang="nl-NL" dirty="0"/>
              <a:t>Gedrag wordt het beste versterkt door maar af en toe een beloning te geven.</a:t>
            </a:r>
          </a:p>
          <a:p>
            <a:pPr lvl="1" indent="-423863"/>
            <a:r>
              <a:rPr lang="nl-NL" dirty="0"/>
              <a:t>Bewust leggen van verbanden = associatieleren </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3114626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7.2 Leertheorieën (II)</a:t>
            </a:r>
          </a:p>
        </p:txBody>
      </p:sp>
      <p:sp>
        <p:nvSpPr>
          <p:cNvPr id="3" name="Tijdelijke aanduiding voor inhoud 2"/>
          <p:cNvSpPr>
            <a:spLocks noGrp="1"/>
          </p:cNvSpPr>
          <p:nvPr>
            <p:ph idx="1"/>
          </p:nvPr>
        </p:nvSpPr>
        <p:spPr>
          <a:xfrm>
            <a:off x="838200" y="1690688"/>
            <a:ext cx="10515600" cy="4486275"/>
          </a:xfrm>
        </p:spPr>
        <p:txBody>
          <a:bodyPr/>
          <a:lstStyle/>
          <a:p>
            <a:r>
              <a:rPr lang="nl-NL" dirty="0"/>
              <a:t>Trial </a:t>
            </a:r>
            <a:r>
              <a:rPr lang="nl-NL" dirty="0" err="1"/>
              <a:t>and</a:t>
            </a:r>
            <a:r>
              <a:rPr lang="nl-NL" dirty="0"/>
              <a:t> Error, Thorndike</a:t>
            </a:r>
          </a:p>
          <a:p>
            <a:pPr lvl="1" indent="-423863">
              <a:buFont typeface="Wingdings" panose="05000000000000000000" pitchFamily="2" charset="2"/>
              <a:buChar char="Ø"/>
            </a:pPr>
            <a:r>
              <a:rPr lang="nl-NL" dirty="0"/>
              <a:t>Proefondervindelijk leren</a:t>
            </a:r>
          </a:p>
          <a:p>
            <a:pPr lvl="1" indent="-423863">
              <a:buFont typeface="Wingdings" panose="05000000000000000000" pitchFamily="2" charset="2"/>
              <a:buChar char="Ø"/>
            </a:pPr>
            <a:r>
              <a:rPr lang="nl-NL" dirty="0"/>
              <a:t>Net zolang proberen tot het lukt</a:t>
            </a:r>
          </a:p>
          <a:p>
            <a:pPr marL="261937" lvl="1" indent="0">
              <a:buNone/>
            </a:pPr>
            <a:endParaRPr lang="nl-NL" dirty="0"/>
          </a:p>
          <a:p>
            <a:r>
              <a:rPr lang="nl-NL" dirty="0"/>
              <a:t>Cognitief leren/ </a:t>
            </a:r>
            <a:r>
              <a:rPr lang="nl-NL" dirty="0">
                <a:hlinkClick r:id="rId3"/>
              </a:rPr>
              <a:t>inzicht</a:t>
            </a:r>
            <a:endParaRPr lang="nl-NL" dirty="0"/>
          </a:p>
          <a:p>
            <a:pPr lvl="1" indent="-423863">
              <a:buFont typeface="Wingdings" panose="05000000000000000000" pitchFamily="2" charset="2"/>
              <a:buChar char="Ø"/>
            </a:pPr>
            <a:r>
              <a:rPr lang="nl-NL" dirty="0"/>
              <a:t>Denken en bewust handelen</a:t>
            </a:r>
          </a:p>
          <a:p>
            <a:pPr lvl="1" indent="-423863">
              <a:buFont typeface="Wingdings" panose="05000000000000000000" pitchFamily="2" charset="2"/>
              <a:buChar char="Ø"/>
            </a:pPr>
            <a:r>
              <a:rPr lang="nl-NL" dirty="0"/>
              <a:t>Gedrag zijn acties met een doel</a:t>
            </a:r>
          </a:p>
          <a:p>
            <a:pPr lvl="1" indent="-423863">
              <a:buFont typeface="Wingdings" panose="05000000000000000000" pitchFamily="2" charset="2"/>
              <a:buChar char="Ø"/>
            </a:pPr>
            <a:r>
              <a:rPr lang="nl-NL" dirty="0"/>
              <a:t>Dieren kunnen denken en bewust handelen, net als de mens</a:t>
            </a:r>
          </a:p>
          <a:p>
            <a:pPr lvl="1" indent="-423863">
              <a:buFont typeface="Wingdings" panose="05000000000000000000" pitchFamily="2" charset="2"/>
              <a:buChar char="Ø"/>
            </a:pPr>
            <a:r>
              <a:rPr lang="nl-NL" dirty="0"/>
              <a:t>Gedrag vertonen dat in een andere situatie is geleerd (generaliseren)</a:t>
            </a:r>
          </a:p>
          <a:p>
            <a:pPr lvl="1" indent="-423863">
              <a:buFont typeface="Wingdings" panose="05000000000000000000" pitchFamily="2" charset="2"/>
              <a:buChar char="Ø"/>
            </a:pPr>
            <a:r>
              <a:rPr lang="nl-NL" dirty="0"/>
              <a:t>Hoe intelligenter het dier, des te meer </a:t>
            </a:r>
            <a:r>
              <a:rPr lang="nl-NL" dirty="0" err="1"/>
              <a:t>inzichtshandelingen</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3209000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7.3 Manieren van leren</a:t>
            </a:r>
          </a:p>
        </p:txBody>
      </p:sp>
      <p:sp>
        <p:nvSpPr>
          <p:cNvPr id="3" name="Tijdelijke aanduiding voor inhoud 2"/>
          <p:cNvSpPr>
            <a:spLocks noGrp="1"/>
          </p:cNvSpPr>
          <p:nvPr>
            <p:ph idx="1"/>
          </p:nvPr>
        </p:nvSpPr>
        <p:spPr/>
        <p:txBody>
          <a:bodyPr/>
          <a:lstStyle/>
          <a:p>
            <a:pPr marL="0" indent="0">
              <a:buNone/>
            </a:pPr>
            <a:r>
              <a:rPr lang="nl-NL" dirty="0"/>
              <a:t>Dieren leren op verschillende manieren:</a:t>
            </a:r>
          </a:p>
          <a:p>
            <a:pPr marL="0" indent="0">
              <a:buNone/>
            </a:pPr>
            <a:endParaRPr lang="nl-NL" dirty="0"/>
          </a:p>
          <a:p>
            <a:r>
              <a:rPr lang="nl-NL" dirty="0"/>
              <a:t>Door ervaring</a:t>
            </a:r>
          </a:p>
          <a:p>
            <a:r>
              <a:rPr lang="nl-NL" dirty="0"/>
              <a:t>Door te imiteren</a:t>
            </a:r>
          </a:p>
          <a:p>
            <a:r>
              <a:rPr lang="nl-NL" dirty="0"/>
              <a:t>Door inzicht</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105388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7.3 Manieren van leren</a:t>
            </a:r>
          </a:p>
        </p:txBody>
      </p:sp>
      <p:sp>
        <p:nvSpPr>
          <p:cNvPr id="3" name="Tijdelijke aanduiding voor inhoud 2"/>
          <p:cNvSpPr>
            <a:spLocks noGrp="1"/>
          </p:cNvSpPr>
          <p:nvPr>
            <p:ph idx="1"/>
          </p:nvPr>
        </p:nvSpPr>
        <p:spPr>
          <a:xfrm>
            <a:off x="838200" y="1582056"/>
            <a:ext cx="10515600" cy="4628243"/>
          </a:xfrm>
        </p:spPr>
        <p:txBody>
          <a:bodyPr>
            <a:normAutofit/>
          </a:bodyPr>
          <a:lstStyle/>
          <a:p>
            <a:pPr marL="0" indent="0">
              <a:buNone/>
            </a:pPr>
            <a:r>
              <a:rPr lang="nl-NL" b="1" dirty="0"/>
              <a:t>Leren door ervaring (I)</a:t>
            </a:r>
            <a:endParaRPr lang="nl-NL" dirty="0"/>
          </a:p>
          <a:p>
            <a:r>
              <a:rPr lang="nl-NL" dirty="0"/>
              <a:t>Deze manier zie je bij het conditioneren</a:t>
            </a:r>
          </a:p>
          <a:p>
            <a:r>
              <a:rPr lang="nl-NL" dirty="0"/>
              <a:t>Er zijn vier manieren waarop een dier een gevolg kan ervaren:</a:t>
            </a:r>
          </a:p>
          <a:p>
            <a:pPr lvl="1"/>
            <a:r>
              <a:rPr lang="nl-NL" dirty="0"/>
              <a:t>Positief – er wordt iets toegevoegd</a:t>
            </a:r>
          </a:p>
          <a:p>
            <a:pPr lvl="1"/>
            <a:r>
              <a:rPr lang="nl-NL" dirty="0"/>
              <a:t>Negatief – er wordt iets weggehaald</a:t>
            </a:r>
          </a:p>
          <a:p>
            <a:pPr lvl="1"/>
            <a:r>
              <a:rPr lang="nl-NL" dirty="0"/>
              <a:t>Bekrachtiging – gedrag neemt toe</a:t>
            </a:r>
          </a:p>
          <a:p>
            <a:pPr lvl="1"/>
            <a:r>
              <a:rPr lang="nl-NL" dirty="0"/>
              <a:t>Correctie – gedrag neemt af</a:t>
            </a:r>
          </a:p>
          <a:p>
            <a:pPr lvl="1"/>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163170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3">
                                            <p:txEl>
                                              <p:pRg st="3" end="3"/>
                                            </p:txEl>
                                          </p:spTgt>
                                        </p:tgtEl>
                                      </p:cBhvr>
                                    </p:animEffect>
                                    <p:set>
                                      <p:cBhvr>
                                        <p:cTn id="20" dur="1" fill="hold">
                                          <p:stCondLst>
                                            <p:cond delay="499"/>
                                          </p:stCondLst>
                                        </p:cTn>
                                        <p:tgtEl>
                                          <p:spTgt spid="3">
                                            <p:txEl>
                                              <p:pRg st="3" end="3"/>
                                            </p:txEl>
                                          </p:spTgt>
                                        </p:tgtEl>
                                        <p:attrNameLst>
                                          <p:attrName>style.visibility</p:attrName>
                                        </p:attrNameLst>
                                      </p:cBhvr>
                                      <p:to>
                                        <p:strVal val="hidden"/>
                                      </p:to>
                                    </p:set>
                                  </p:childTnLst>
                                </p:cTn>
                              </p:par>
                              <p:par>
                                <p:cTn id="21" presetID="10" presetClass="exit" presetSubtype="0" fill="hold" grpId="0" nodeType="withEffect">
                                  <p:stCondLst>
                                    <p:cond delay="0"/>
                                  </p:stCondLst>
                                  <p:childTnLst>
                                    <p:animEffect transition="out" filter="fade">
                                      <p:cBhvr>
                                        <p:cTn id="22" dur="500"/>
                                        <p:tgtEl>
                                          <p:spTgt spid="3">
                                            <p:txEl>
                                              <p:pRg st="4" end="4"/>
                                            </p:txEl>
                                          </p:spTgt>
                                        </p:tgtEl>
                                      </p:cBhvr>
                                    </p:animEffect>
                                    <p:set>
                                      <p:cBhvr>
                                        <p:cTn id="23" dur="1" fill="hold">
                                          <p:stCondLst>
                                            <p:cond delay="499"/>
                                          </p:stCondLst>
                                        </p:cTn>
                                        <p:tgtEl>
                                          <p:spTgt spid="3">
                                            <p:txEl>
                                              <p:pRg st="4" end="4"/>
                                            </p:txEl>
                                          </p:spTgt>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500"/>
                                        <p:tgtEl>
                                          <p:spTgt spid="3">
                                            <p:txEl>
                                              <p:pRg st="5" end="5"/>
                                            </p:txEl>
                                          </p:spTgt>
                                        </p:tgtEl>
                                      </p:cBhvr>
                                    </p:animEffect>
                                    <p:set>
                                      <p:cBhvr>
                                        <p:cTn id="26" dur="1" fill="hold">
                                          <p:stCondLst>
                                            <p:cond delay="499"/>
                                          </p:stCondLst>
                                        </p:cTn>
                                        <p:tgtEl>
                                          <p:spTgt spid="3">
                                            <p:txEl>
                                              <p:pRg st="5" end="5"/>
                                            </p:txEl>
                                          </p:spTgt>
                                        </p:tgtEl>
                                        <p:attrNameLst>
                                          <p:attrName>style.visibility</p:attrName>
                                        </p:attrNameLst>
                                      </p:cBhvr>
                                      <p:to>
                                        <p:strVal val="hidden"/>
                                      </p:to>
                                    </p:set>
                                  </p:childTnLst>
                                </p:cTn>
                              </p:par>
                              <p:par>
                                <p:cTn id="27" presetID="10" presetClass="exit" presetSubtype="0" fill="hold" grpId="0" nodeType="withEffect">
                                  <p:stCondLst>
                                    <p:cond delay="0"/>
                                  </p:stCondLst>
                                  <p:childTnLst>
                                    <p:animEffect transition="out" filter="fade">
                                      <p:cBhvr>
                                        <p:cTn id="28" dur="500"/>
                                        <p:tgtEl>
                                          <p:spTgt spid="3">
                                            <p:txEl>
                                              <p:pRg st="6" end="6"/>
                                            </p:txEl>
                                          </p:spTgt>
                                        </p:tgtEl>
                                      </p:cBhvr>
                                    </p:animEffect>
                                    <p:set>
                                      <p:cBhvr>
                                        <p:cTn id="29"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7.3 Manieren van leren</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pic>
        <p:nvPicPr>
          <p:cNvPr id="6" name="Picture 1" descr="http://maken.wikiwijs.nl/userfiles/06493f4ae71eec02f0352ed9a44e9578f7fb2de7.png">
            <a:extLst>
              <a:ext uri="{FF2B5EF4-FFF2-40B4-BE49-F238E27FC236}">
                <a16:creationId xmlns:a16="http://schemas.microsoft.com/office/drawing/2014/main" id="{4E6A910F-7831-7A12-BADD-18871544A7D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94743" y="2131032"/>
            <a:ext cx="7652657" cy="4617431"/>
          </a:xfrm>
          <a:prstGeom prst="rect">
            <a:avLst/>
          </a:prstGeom>
          <a:noFill/>
          <a:extLst>
            <a:ext uri="{909E8E84-426E-40DD-AFC4-6F175D3DCCD1}">
              <a14:hiddenFill xmlns:a14="http://schemas.microsoft.com/office/drawing/2010/main">
                <a:solidFill>
                  <a:srgbClr val="FFFFFF"/>
                </a:solidFill>
              </a14:hiddenFill>
            </a:ext>
          </a:extLst>
        </p:spPr>
      </p:pic>
      <p:sp>
        <p:nvSpPr>
          <p:cNvPr id="8" name="Tijdelijke aanduiding voor inhoud 7">
            <a:extLst>
              <a:ext uri="{FF2B5EF4-FFF2-40B4-BE49-F238E27FC236}">
                <a16:creationId xmlns:a16="http://schemas.microsoft.com/office/drawing/2014/main" id="{8B3FFA8F-5683-1208-AFD5-A9E822CAC124}"/>
              </a:ext>
            </a:extLst>
          </p:cNvPr>
          <p:cNvSpPr>
            <a:spLocks noGrp="1"/>
          </p:cNvSpPr>
          <p:nvPr>
            <p:ph idx="1"/>
          </p:nvPr>
        </p:nvSpPr>
        <p:spPr>
          <a:xfrm>
            <a:off x="431800" y="1406525"/>
            <a:ext cx="10515600" cy="4351338"/>
          </a:xfrm>
        </p:spPr>
        <p:txBody>
          <a:bodyPr/>
          <a:lstStyle/>
          <a:p>
            <a:pPr marL="0" indent="0">
              <a:buNone/>
            </a:pPr>
            <a:r>
              <a:rPr lang="nl-NL" b="1" dirty="0"/>
              <a:t>Leren door ervaring (II) </a:t>
            </a:r>
          </a:p>
        </p:txBody>
      </p:sp>
    </p:spTree>
    <p:extLst>
      <p:ext uri="{BB962C8B-B14F-4D97-AF65-F5344CB8AC3E}">
        <p14:creationId xmlns:p14="http://schemas.microsoft.com/office/powerpoint/2010/main" val="117445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a:t>7.3 Manieren van leren</a:t>
            </a:r>
          </a:p>
        </p:txBody>
      </p:sp>
      <p:sp>
        <p:nvSpPr>
          <p:cNvPr id="3" name="Tijdelijke aanduiding voor inhoud 2"/>
          <p:cNvSpPr>
            <a:spLocks noGrp="1"/>
          </p:cNvSpPr>
          <p:nvPr>
            <p:ph idx="1"/>
          </p:nvPr>
        </p:nvSpPr>
        <p:spPr/>
        <p:txBody>
          <a:bodyPr/>
          <a:lstStyle/>
          <a:p>
            <a:pPr marL="0" indent="0">
              <a:buNone/>
            </a:pPr>
            <a:r>
              <a:rPr lang="nl-NL" b="1" dirty="0"/>
              <a:t>Leren door te imiteren</a:t>
            </a:r>
          </a:p>
          <a:p>
            <a:pPr marL="0" indent="0">
              <a:buNone/>
            </a:pPr>
            <a:endParaRPr lang="nl-NL" b="1" dirty="0"/>
          </a:p>
          <a:p>
            <a:r>
              <a:rPr lang="nl-NL" dirty="0"/>
              <a:t>Leren door het gedrag van andere dieren na te doen</a:t>
            </a:r>
          </a:p>
          <a:p>
            <a:r>
              <a:rPr lang="nl-NL" dirty="0"/>
              <a:t>Kan van soortgenoten, maar kan ook van andere diersoorten</a:t>
            </a:r>
          </a:p>
          <a:p>
            <a:r>
              <a:rPr lang="nl-NL" dirty="0"/>
              <a:t>Een dier </a:t>
            </a:r>
            <a:r>
              <a:rPr lang="nl-NL" dirty="0">
                <a:hlinkClick r:id="rId3"/>
              </a:rPr>
              <a:t>ziet</a:t>
            </a:r>
            <a:r>
              <a:rPr lang="nl-NL" dirty="0"/>
              <a:t> of </a:t>
            </a:r>
            <a:r>
              <a:rPr lang="nl-NL" dirty="0">
                <a:hlinkClick r:id="rId4"/>
              </a:rPr>
              <a:t>hoort</a:t>
            </a:r>
            <a:r>
              <a:rPr lang="nl-NL" dirty="0"/>
              <a:t> een gedrag en doet dat na </a:t>
            </a:r>
          </a:p>
          <a:p>
            <a:r>
              <a:rPr lang="nl-NL" dirty="0"/>
              <a:t>Nabootsen/ imiteren/ imitatieleren/ na-apen</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a:t>Leerprincipes</a:t>
            </a:r>
          </a:p>
        </p:txBody>
      </p:sp>
    </p:spTree>
    <p:extLst>
      <p:ext uri="{BB962C8B-B14F-4D97-AF65-F5344CB8AC3E}">
        <p14:creationId xmlns:p14="http://schemas.microsoft.com/office/powerpoint/2010/main" val="3105479104"/>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118</TotalTime>
  <Words>1025</Words>
  <Application>Microsoft Office PowerPoint</Application>
  <PresentationFormat>Breedbeeld</PresentationFormat>
  <Paragraphs>175</Paragraphs>
  <Slides>17</Slides>
  <Notes>17</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17</vt:i4>
      </vt:variant>
    </vt:vector>
  </HeadingPairs>
  <TitlesOfParts>
    <vt:vector size="25" baseType="lpstr">
      <vt:lpstr>Arial</vt:lpstr>
      <vt:lpstr>Avenir Book</vt:lpstr>
      <vt:lpstr>Calibri</vt:lpstr>
      <vt:lpstr>Calibri Light</vt:lpstr>
      <vt:lpstr>DIN Condensed</vt:lpstr>
      <vt:lpstr>Wingdings</vt:lpstr>
      <vt:lpstr>Office-thema</vt:lpstr>
      <vt:lpstr>Aangepast ontwerp</vt:lpstr>
      <vt:lpstr>Module Ethologie</vt:lpstr>
      <vt:lpstr>7. Leerprincipes</vt:lpstr>
      <vt:lpstr>7.1 Oriëntatie</vt:lpstr>
      <vt:lpstr>7.2 Leertheorieën (I)</vt:lpstr>
      <vt:lpstr>7.2 Leertheorieën (II)</vt:lpstr>
      <vt:lpstr>7.3 Manieren van leren</vt:lpstr>
      <vt:lpstr>7.3 Manieren van leren</vt:lpstr>
      <vt:lpstr>7.3 Manieren van leren</vt:lpstr>
      <vt:lpstr>7.3 Manieren van leren</vt:lpstr>
      <vt:lpstr>7.3 Manieren van leren</vt:lpstr>
      <vt:lpstr>7.4 Invloed op het leerproces</vt:lpstr>
      <vt:lpstr>7.4 Invloed op het leerproces</vt:lpstr>
      <vt:lpstr>7.4 Invloed op het leerproces</vt:lpstr>
      <vt:lpstr>Vragen</vt:lpstr>
      <vt:lpstr>Vragen</vt:lpstr>
      <vt:lpstr>Vragen</vt:lpstr>
      <vt:lpstr>Vragen</vt:lpstr>
    </vt:vector>
  </TitlesOfParts>
  <Company>Corporate Desktop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Emil van der Weijden</cp:lastModifiedBy>
  <cp:revision>37</cp:revision>
  <dcterms:created xsi:type="dcterms:W3CDTF">2018-01-29T13:04:35Z</dcterms:created>
  <dcterms:modified xsi:type="dcterms:W3CDTF">2022-10-27T11:59:08Z</dcterms:modified>
</cp:coreProperties>
</file>